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Inter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Proxima Nova Extrabold"/>
      <p:bold r:id="rId37"/>
    </p:embeddedFont>
    <p:embeddedFont>
      <p:font typeface="PT Sans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hOyfdKk0pMpl0ybVzOPGMghvxr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D5C05D-6814-4E3C-A6D9-520B8B8525BB}">
  <a:tblStyle styleId="{B7D5C05D-6814-4E3C-A6D9-520B8B8525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font" Target="fonts/PTSans-boldItalic.fntdata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Inter-bold.fntdata"/><Relationship Id="rId10" Type="http://schemas.openxmlformats.org/officeDocument/2006/relationships/slide" Target="slides/slide5.xml"/><Relationship Id="rId32" Type="http://schemas.openxmlformats.org/officeDocument/2006/relationships/font" Target="fonts/Inter-regular.fntdata"/><Relationship Id="rId13" Type="http://schemas.openxmlformats.org/officeDocument/2006/relationships/slide" Target="slides/slide8.xml"/><Relationship Id="rId35" Type="http://schemas.openxmlformats.org/officeDocument/2006/relationships/font" Target="fonts/Inter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-italic.fntdata"/><Relationship Id="rId15" Type="http://schemas.openxmlformats.org/officeDocument/2006/relationships/slide" Target="slides/slide10.xml"/><Relationship Id="rId37" Type="http://schemas.openxmlformats.org/officeDocument/2006/relationships/font" Target="fonts/ProximaNovaExtrabold-bold.fntdata"/><Relationship Id="rId14" Type="http://schemas.openxmlformats.org/officeDocument/2006/relationships/slide" Target="slides/slide9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bold.fntdata"/><Relationship Id="rId16" Type="http://schemas.openxmlformats.org/officeDocument/2006/relationships/slide" Target="slides/slide11.xml"/><Relationship Id="rId38" Type="http://schemas.openxmlformats.org/officeDocument/2006/relationships/font" Target="fonts/PT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d037a52ff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fd037a52f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c33310da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fc33310d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492f9cabe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2492f9cab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789168b6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f789168b6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Kick Off; Interlocutores?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789168b6d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f789168b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c33310da3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fc33310d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d037a52ff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fd037a52f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492f9cab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2492f9ca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42947678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242947678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489aa627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2489aa627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492f9cab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2492f9cab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492f9ca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2492f9ca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42947678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24294767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c26bd5d8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fc26bd5d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d037a52ff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fd037a52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d037a52ff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fd037a52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d037a52ff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fd037a52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d037a52f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fd037a52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hasCustomPrompt="1" type="title"/>
          </p:nvPr>
        </p:nvSpPr>
        <p:spPr>
          <a:xfrm>
            <a:off x="1762950" y="2167788"/>
            <a:ext cx="56181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1762950" y="3088213"/>
            <a:ext cx="5618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2223600" y="55929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2223600" y="1328198"/>
            <a:ext cx="4696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2" type="title"/>
          </p:nvPr>
        </p:nvSpPr>
        <p:spPr>
          <a:xfrm>
            <a:off x="2223600" y="191155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3" type="subTitle"/>
          </p:nvPr>
        </p:nvSpPr>
        <p:spPr>
          <a:xfrm>
            <a:off x="2223600" y="2680454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4" type="title"/>
          </p:nvPr>
        </p:nvSpPr>
        <p:spPr>
          <a:xfrm>
            <a:off x="2223600" y="326380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5" type="subTitle"/>
          </p:nvPr>
        </p:nvSpPr>
        <p:spPr>
          <a:xfrm>
            <a:off x="2223600" y="4032710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5171488" y="933275"/>
            <a:ext cx="31437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" type="subTitle"/>
          </p:nvPr>
        </p:nvSpPr>
        <p:spPr>
          <a:xfrm>
            <a:off x="5171488" y="3090350"/>
            <a:ext cx="3143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6"/>
          <p:cNvSpPr/>
          <p:nvPr>
            <p:ph idx="2" type="pic"/>
          </p:nvPr>
        </p:nvSpPr>
        <p:spPr>
          <a:xfrm>
            <a:off x="828813" y="994525"/>
            <a:ext cx="4008900" cy="31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2268125" y="1651900"/>
            <a:ext cx="46077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9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idx="1" type="subTitle"/>
          </p:nvPr>
        </p:nvSpPr>
        <p:spPr>
          <a:xfrm>
            <a:off x="4629344" y="1608575"/>
            <a:ext cx="37947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0"/>
          <p:cNvSpPr txBox="1"/>
          <p:nvPr>
            <p:ph idx="2" type="subTitle"/>
          </p:nvPr>
        </p:nvSpPr>
        <p:spPr>
          <a:xfrm>
            <a:off x="720256" y="1608575"/>
            <a:ext cx="37941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0"/>
          <p:cNvSpPr txBox="1"/>
          <p:nvPr>
            <p:ph idx="3" type="subTitle"/>
          </p:nvPr>
        </p:nvSpPr>
        <p:spPr>
          <a:xfrm>
            <a:off x="719956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0"/>
          <p:cNvSpPr txBox="1"/>
          <p:nvPr>
            <p:ph idx="4" type="subTitle"/>
          </p:nvPr>
        </p:nvSpPr>
        <p:spPr>
          <a:xfrm>
            <a:off x="4629344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0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1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3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>
            <a:off x="61546" y="0"/>
            <a:ext cx="951327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727531" y="2193177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2" type="subTitle"/>
          </p:nvPr>
        </p:nvSpPr>
        <p:spPr>
          <a:xfrm>
            <a:off x="727531" y="3739399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3" type="subTitle"/>
          </p:nvPr>
        </p:nvSpPr>
        <p:spPr>
          <a:xfrm>
            <a:off x="3399150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4" type="subTitle"/>
          </p:nvPr>
        </p:nvSpPr>
        <p:spPr>
          <a:xfrm>
            <a:off x="3399150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5" type="title"/>
          </p:nvPr>
        </p:nvSpPr>
        <p:spPr>
          <a:xfrm>
            <a:off x="745115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6" type="title"/>
          </p:nvPr>
        </p:nvSpPr>
        <p:spPr>
          <a:xfrm>
            <a:off x="3414634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7" type="title"/>
          </p:nvPr>
        </p:nvSpPr>
        <p:spPr>
          <a:xfrm>
            <a:off x="745115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8" type="title"/>
          </p:nvPr>
        </p:nvSpPr>
        <p:spPr>
          <a:xfrm>
            <a:off x="3414634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9" type="subTitle"/>
          </p:nvPr>
        </p:nvSpPr>
        <p:spPr>
          <a:xfrm>
            <a:off x="6066569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3" type="subTitle"/>
          </p:nvPr>
        </p:nvSpPr>
        <p:spPr>
          <a:xfrm>
            <a:off x="6066569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14" type="title"/>
          </p:nvPr>
        </p:nvSpPr>
        <p:spPr>
          <a:xfrm>
            <a:off x="6084153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5" type="title"/>
          </p:nvPr>
        </p:nvSpPr>
        <p:spPr>
          <a:xfrm>
            <a:off x="6084153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16" type="subTitle"/>
          </p:nvPr>
        </p:nvSpPr>
        <p:spPr>
          <a:xfrm>
            <a:off x="727531" y="1911775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7" type="subTitle"/>
          </p:nvPr>
        </p:nvSpPr>
        <p:spPr>
          <a:xfrm>
            <a:off x="727531" y="3458008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8" type="subTitle"/>
          </p:nvPr>
        </p:nvSpPr>
        <p:spPr>
          <a:xfrm>
            <a:off x="3399150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9" type="subTitle"/>
          </p:nvPr>
        </p:nvSpPr>
        <p:spPr>
          <a:xfrm>
            <a:off x="3399150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20" type="subTitle"/>
          </p:nvPr>
        </p:nvSpPr>
        <p:spPr>
          <a:xfrm>
            <a:off x="6066569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21" type="subTitle"/>
          </p:nvPr>
        </p:nvSpPr>
        <p:spPr>
          <a:xfrm>
            <a:off x="6066569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ctrTitle"/>
          </p:nvPr>
        </p:nvSpPr>
        <p:spPr>
          <a:xfrm>
            <a:off x="1023750" y="1320975"/>
            <a:ext cx="70968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9"/>
          <p:cNvSpPr txBox="1"/>
          <p:nvPr>
            <p:ph idx="1" type="subTitle"/>
          </p:nvPr>
        </p:nvSpPr>
        <p:spPr>
          <a:xfrm>
            <a:off x="1023750" y="3588575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9"/>
          <p:cNvSpPr/>
          <p:nvPr/>
        </p:nvSpPr>
        <p:spPr>
          <a:xfrm>
            <a:off x="7924800" y="0"/>
            <a:ext cx="1219200" cy="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31775"/>
            <a:ext cx="1038313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869274" y="1902775"/>
            <a:ext cx="4985425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2" type="title"/>
          </p:nvPr>
        </p:nvSpPr>
        <p:spPr>
          <a:xfrm>
            <a:off x="869274" y="796775"/>
            <a:ext cx="35732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1" type="subTitle"/>
          </p:nvPr>
        </p:nvSpPr>
        <p:spPr>
          <a:xfrm>
            <a:off x="869275" y="3011025"/>
            <a:ext cx="357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1" type="subTitle"/>
          </p:nvPr>
        </p:nvSpPr>
        <p:spPr>
          <a:xfrm>
            <a:off x="641721" y="1582522"/>
            <a:ext cx="460614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2" type="subTitle"/>
          </p:nvPr>
        </p:nvSpPr>
        <p:spPr>
          <a:xfrm>
            <a:off x="641721" y="2702257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2"/>
          <p:cNvSpPr txBox="1"/>
          <p:nvPr>
            <p:ph idx="3" type="subTitle"/>
          </p:nvPr>
        </p:nvSpPr>
        <p:spPr>
          <a:xfrm>
            <a:off x="641721" y="3823192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2"/>
          <p:cNvSpPr txBox="1"/>
          <p:nvPr>
            <p:ph idx="4" type="subTitle"/>
          </p:nvPr>
        </p:nvSpPr>
        <p:spPr>
          <a:xfrm>
            <a:off x="641721" y="1241275"/>
            <a:ext cx="460614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22"/>
          <p:cNvSpPr txBox="1"/>
          <p:nvPr>
            <p:ph idx="5" type="subTitle"/>
          </p:nvPr>
        </p:nvSpPr>
        <p:spPr>
          <a:xfrm>
            <a:off x="641721" y="2350127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22"/>
          <p:cNvSpPr txBox="1"/>
          <p:nvPr>
            <p:ph idx="6" type="subTitle"/>
          </p:nvPr>
        </p:nvSpPr>
        <p:spPr>
          <a:xfrm>
            <a:off x="641721" y="3470626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22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or 1ra Jerarquía">
  <p:cSld name="SECTION_HEADER_1">
    <p:bg>
      <p:bgPr>
        <a:solidFill>
          <a:srgbClr val="3B85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f789168b6d_0_88"/>
          <p:cNvSpPr txBox="1"/>
          <p:nvPr>
            <p:ph idx="1" type="subTitle"/>
          </p:nvPr>
        </p:nvSpPr>
        <p:spPr>
          <a:xfrm>
            <a:off x="610450" y="1723675"/>
            <a:ext cx="7749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g2f789168b6d_0_88"/>
          <p:cNvSpPr txBox="1"/>
          <p:nvPr>
            <p:ph type="title"/>
          </p:nvPr>
        </p:nvSpPr>
        <p:spPr>
          <a:xfrm>
            <a:off x="599700" y="2063900"/>
            <a:ext cx="77499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type="title"/>
          </p:nvPr>
        </p:nvSpPr>
        <p:spPr>
          <a:xfrm>
            <a:off x="1883694" y="782371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7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32"/>
          <p:cNvSpPr txBox="1"/>
          <p:nvPr>
            <p:ph idx="1" type="subTitle"/>
          </p:nvPr>
        </p:nvSpPr>
        <p:spPr>
          <a:xfrm>
            <a:off x="1883706" y="1890775"/>
            <a:ext cx="5376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7"/>
          <p:cNvSpPr txBox="1"/>
          <p:nvPr>
            <p:ph type="title"/>
          </p:nvPr>
        </p:nvSpPr>
        <p:spPr>
          <a:xfrm>
            <a:off x="2452325" y="3344975"/>
            <a:ext cx="4239300" cy="12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4327725" y="3744550"/>
            <a:ext cx="410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3"/>
          <p:cNvSpPr txBox="1"/>
          <p:nvPr>
            <p:ph idx="1" type="subTitle"/>
          </p:nvPr>
        </p:nvSpPr>
        <p:spPr>
          <a:xfrm>
            <a:off x="684525" y="2011625"/>
            <a:ext cx="77463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75762" y="231289"/>
            <a:ext cx="387351" cy="3873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85">
          <p15:clr>
            <a:srgbClr val="F26B43"/>
          </p15:clr>
        </p15:guide>
        <p15:guide id="3" pos="5375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3240">
          <p15:clr>
            <a:srgbClr val="F26B43"/>
          </p15:clr>
        </p15:guide>
        <p15:guide id="6" orient="horz" pos="3003">
          <p15:clr>
            <a:srgbClr val="F26B43"/>
          </p15:clr>
        </p15:guide>
        <p15:guide id="7" orient="horz" pos="237">
          <p15:clr>
            <a:srgbClr val="F26B43"/>
          </p15:clr>
        </p15:guide>
        <p15:guide id="8" orient="horz" pos="486">
          <p15:clr>
            <a:srgbClr val="F26B43"/>
          </p15:clr>
        </p15:guide>
        <p15:guide id="9">
          <p15:clr>
            <a:srgbClr val="F26B43"/>
          </p15:clr>
        </p15:guide>
        <p15:guide id="10" pos="5760">
          <p15:clr>
            <a:srgbClr val="F26B43"/>
          </p15:clr>
        </p15:guide>
        <p15:guide id="11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675" y="1879600"/>
            <a:ext cx="4692650" cy="94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d037a52ff_0_34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dk1"/>
                </a:solidFill>
              </a:rPr>
              <a:t>Desglose de los principios SOLID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8" name="Google Shape;168;g2fd037a52ff_0_34"/>
          <p:cNvSpPr txBox="1"/>
          <p:nvPr>
            <p:ph idx="1" type="subTitle"/>
          </p:nvPr>
        </p:nvSpPr>
        <p:spPr>
          <a:xfrm>
            <a:off x="814425" y="1052950"/>
            <a:ext cx="72054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Dependency Inversion Principle (DIP)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Definición: 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módulos de alto nivel no deben depender de módulos de bajo nivel, ambos deben depender de abstracciones.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Ejemplo: 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inyecciones de dependencias usando interfaces en lugar de clases concretas.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Mostrar 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código Comparativo  en 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IDE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c33310da3_0_0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Ejemplo Comparativo</a:t>
            </a:r>
            <a:br>
              <a:rPr lang="es-CO"/>
            </a:b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aphicFrame>
        <p:nvGraphicFramePr>
          <p:cNvPr id="174" name="Google Shape;174;g2fc33310da3_0_0"/>
          <p:cNvGraphicFramePr/>
          <p:nvPr/>
        </p:nvGraphicFramePr>
        <p:xfrm>
          <a:off x="1023225" y="73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{B7D5C05D-6814-4E3C-A6D9-520B8B8525BB}</a:tableStyleId>
              </a:tblPr>
              <a:tblGrid>
                <a:gridCol w="3215950"/>
                <a:gridCol w="3215950"/>
              </a:tblGrid>
              <a:tr h="30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Código </a:t>
                      </a: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sin SOLID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    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Código </a:t>
                      </a: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aplicando SOLID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9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solidFill>
                            <a:schemeClr val="dk1"/>
                          </a:solidFill>
                        </a:rPr>
                        <a:t>Problemas en este código sin SOLID: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Violación del principio de responsabilidad única (SRP)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: La clase </a:t>
                      </a:r>
                      <a:r>
                        <a:rPr lang="es-CO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ReportGenerator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 tiene la responsabilidad de generar diferentes tipos de reportes, lo cual aumenta su complejidad.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Violación del principio abierto/cerrado (OCP)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: Si queremos agregar otro tipo de reporte, tendríamos que modificar la clase </a:t>
                      </a:r>
                      <a:r>
                        <a:rPr lang="es-CO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ReportGenerator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, lo cual va en contra de la idea de que el código debe estar "cerrado para modificación y abierto para extensión".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Acoplamiento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: La clase está fuertemente acoplada a los tipos de reportes, lo que dificulta cambios o extensiones.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solidFill>
                            <a:schemeClr val="dk1"/>
                          </a:solidFill>
                        </a:rPr>
                        <a:t>Diferencias clave: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Con SOLID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: Ahora cada clase tiene una responsabilidad única, se puede agregar un nuevo tipo de reporte sin modificar las clases existentes, y la clase </a:t>
                      </a:r>
                      <a:r>
                        <a:rPr lang="es-CO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ReportManager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 está desacoplada de las implementaciones concretas de los reportes.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Facilidad de extensión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: Para agregar un nuevo tipo de reporte, como </a:t>
                      </a:r>
                      <a:r>
                        <a:rPr lang="es-CO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ExcelReport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, solo necesitamos crear una nueva clase que implemente la interfaz </a:t>
                      </a:r>
                      <a:r>
                        <a:rPr lang="es-CO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Report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 y utilizarla sin modificar el código existente.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Modularidad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: El código es más fácil de mantener y probar debido a la clara separación de responsabilidades.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492f9cabe_0_42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Ejemplo Comparativo</a:t>
            </a:r>
            <a:br>
              <a:rPr lang="es-CO"/>
            </a:b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aphicFrame>
        <p:nvGraphicFramePr>
          <p:cNvPr id="180" name="Google Shape;180;g22492f9cabe_0_42"/>
          <p:cNvGraphicFramePr/>
          <p:nvPr/>
        </p:nvGraphicFramePr>
        <p:xfrm>
          <a:off x="1023225" y="73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{B7D5C05D-6814-4E3C-A6D9-520B8B8525BB}</a:tableStyleId>
              </a:tblPr>
              <a:tblGrid>
                <a:gridCol w="3215950"/>
                <a:gridCol w="3215950"/>
              </a:tblGrid>
              <a:tr h="30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Código </a:t>
                      </a: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sin SOLID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    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Código </a:t>
                      </a:r>
                      <a:r>
                        <a:rPr b="1" lang="es-CO" sz="1100">
                          <a:solidFill>
                            <a:schemeClr val="dk1"/>
                          </a:solidFill>
                        </a:rPr>
                        <a:t>aplicando SOLID</a:t>
                      </a:r>
                      <a:r>
                        <a:rPr lang="es-CO" sz="1100">
                          <a:solidFill>
                            <a:schemeClr val="dk1"/>
                          </a:solidFill>
                        </a:rPr>
                        <a:t>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9735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1" name="Google Shape;181;g22492f9cabe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300" y="1181325"/>
            <a:ext cx="2274924" cy="12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2492f9cabe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00" y="2862050"/>
            <a:ext cx="2156500" cy="16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2492f9cabe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775" y="1271675"/>
            <a:ext cx="2964301" cy="13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2492f9cabe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2475" y="2744652"/>
            <a:ext cx="2679133" cy="8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2492f9cabe_0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2475" y="3724875"/>
            <a:ext cx="1758774" cy="75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2492f9cabe_0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3500" y="3740200"/>
            <a:ext cx="1101151" cy="80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789168b6d_0_31"/>
          <p:cNvSpPr txBox="1"/>
          <p:nvPr/>
        </p:nvSpPr>
        <p:spPr>
          <a:xfrm>
            <a:off x="843550" y="399950"/>
            <a:ext cx="76839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None/>
            </a:pPr>
            <a:r>
              <a:rPr b="1" i="0" lang="es-CO" sz="24000" u="none" cap="none" strike="noStrike">
                <a:solidFill>
                  <a:srgbClr val="72AAFF"/>
                </a:solidFill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endParaRPr b="0" i="0" sz="22700" u="none" cap="none" strike="noStrike">
              <a:solidFill>
                <a:srgbClr val="72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f789168b6d_0_31"/>
          <p:cNvSpPr/>
          <p:nvPr/>
        </p:nvSpPr>
        <p:spPr>
          <a:xfrm>
            <a:off x="520325" y="1496700"/>
            <a:ext cx="7941000" cy="2150100"/>
          </a:xfrm>
          <a:prstGeom prst="rect">
            <a:avLst/>
          </a:prstGeom>
          <a:gradFill>
            <a:gsLst>
              <a:gs pos="0">
                <a:srgbClr val="3B85FF">
                  <a:alpha val="0"/>
                </a:srgbClr>
              </a:gs>
              <a:gs pos="82000">
                <a:srgbClr val="3B85FF"/>
              </a:gs>
              <a:gs pos="100000">
                <a:srgbClr val="3B85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f789168b6d_0_31"/>
          <p:cNvSpPr txBox="1"/>
          <p:nvPr>
            <p:ph type="title"/>
          </p:nvPr>
        </p:nvSpPr>
        <p:spPr>
          <a:xfrm>
            <a:off x="2032450" y="2165275"/>
            <a:ext cx="63000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s-CO" sz="36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¿Qué son KISS, DRY, YAGNI?</a:t>
            </a:r>
            <a:endParaRPr sz="5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36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4" name="Google Shape;194;g2f789168b6d_0_31"/>
          <p:cNvSpPr txBox="1"/>
          <p:nvPr/>
        </p:nvSpPr>
        <p:spPr>
          <a:xfrm>
            <a:off x="164874" y="164375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es-CO" sz="8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8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789168b6d_0_11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¿Qué son KISS, DRY, YAGNI?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KISS (Keep It Simple, Stupid)</a:t>
            </a:r>
            <a:r>
              <a:rPr b="0" lang="es-CO" sz="1100">
                <a:solidFill>
                  <a:schemeClr val="dk1"/>
                </a:solidFill>
              </a:rPr>
              <a:t>: Mantén el código lo más simple posible. La simplicidad facilita el mantenimiento y la comprensión.</a:t>
            </a:r>
            <a:endParaRPr b="0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DRY (Don't Repeat Yourself)</a:t>
            </a:r>
            <a:r>
              <a:rPr b="0" lang="es-CO" sz="1100">
                <a:solidFill>
                  <a:schemeClr val="dk1"/>
                </a:solidFill>
              </a:rPr>
              <a:t>: No repitas el código. Si detectas código duplicado, reestructúralo para que sea reutilizable.</a:t>
            </a:r>
            <a:endParaRPr b="0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YAGNI (You Aren't Gonna Need It)</a:t>
            </a:r>
            <a:r>
              <a:rPr b="0" lang="es-CO" sz="1100">
                <a:solidFill>
                  <a:schemeClr val="dk1"/>
                </a:solidFill>
              </a:rPr>
              <a:t>: No implementes funcionalidad innecesaria "por si acaso". Céntrate solo en lo que es requerido en ese momento.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 </a:t>
            </a:r>
            <a:r>
              <a:rPr lang="es-CO" sz="1100">
                <a:solidFill>
                  <a:schemeClr val="dk1"/>
                </a:solidFill>
                <a:highlight>
                  <a:srgbClr val="FFFF00"/>
                </a:highlight>
              </a:rPr>
              <a:t>Estos principios buscan evitar la complejidad innecesaria y mejorar la eficiencia, manteniendo el código limpio y manejable.</a:t>
            </a:r>
            <a:endParaRPr sz="1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c33310da3_1_2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Ejemplo de código sobrecargado (sin KISS):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Ejemplo simplificado aplicando KISS</a:t>
            </a:r>
            <a:r>
              <a:rPr b="0" lang="es-CO" sz="1100">
                <a:solidFill>
                  <a:schemeClr val="dk1"/>
                </a:solidFill>
              </a:rPr>
              <a:t>: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Ejemplo simplificado aplicando KISS</a:t>
            </a:r>
            <a:r>
              <a:rPr b="0" lang="es-CO" sz="1100">
                <a:solidFill>
                  <a:schemeClr val="dk1"/>
                </a:solidFill>
              </a:rPr>
              <a:t>: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05" name="Google Shape;205;g2fc33310da3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50" y="993825"/>
            <a:ext cx="3420900" cy="157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fc33310da3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20475"/>
            <a:ext cx="5900924" cy="13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fc33310da3_1_2"/>
          <p:cNvSpPr txBox="1"/>
          <p:nvPr/>
        </p:nvSpPr>
        <p:spPr>
          <a:xfrm>
            <a:off x="6214750" y="3463250"/>
            <a:ext cx="28323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la diferencia en legibilidad y mantenimiento. La versión simplificada es más clara y fácil de entender.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d037a52ff_0_60"/>
          <p:cNvSpPr txBox="1"/>
          <p:nvPr>
            <p:ph type="title"/>
          </p:nvPr>
        </p:nvSpPr>
        <p:spPr>
          <a:xfrm>
            <a:off x="611200" y="46050"/>
            <a:ext cx="7594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Ejercicio de Reescritura de Código (DRY, YAGNI)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Código reescrito aplicando DRY</a:t>
            </a:r>
            <a:r>
              <a:rPr b="0" lang="es-CO" sz="1100">
                <a:solidFill>
                  <a:schemeClr val="dk1"/>
                </a:solidFill>
              </a:rPr>
              <a:t>: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13" name="Google Shape;213;g2fd037a52ff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5" y="1240050"/>
            <a:ext cx="3949174" cy="16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fd037a52ff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62450"/>
            <a:ext cx="6289824" cy="15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492f9cabe_0_3"/>
          <p:cNvSpPr txBox="1"/>
          <p:nvPr>
            <p:ph type="title"/>
          </p:nvPr>
        </p:nvSpPr>
        <p:spPr>
          <a:xfrm>
            <a:off x="611200" y="46050"/>
            <a:ext cx="7594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Ejercicio de Reescritura de Código (DRY, YAGNI)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O" sz="1100">
                <a:solidFill>
                  <a:schemeClr val="dk1"/>
                </a:solidFill>
              </a:rPr>
              <a:t>Código reescrito aplicando </a:t>
            </a:r>
            <a:r>
              <a:rPr lang="es-CO" sz="1100">
                <a:solidFill>
                  <a:schemeClr val="dk1"/>
                </a:solidFill>
              </a:rPr>
              <a:t>YAGNI</a:t>
            </a:r>
            <a:r>
              <a:rPr b="0" lang="es-CO" sz="1100">
                <a:solidFill>
                  <a:schemeClr val="dk1"/>
                </a:solidFill>
              </a:rPr>
              <a:t>: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20" name="Google Shape;220;g22492f9cabe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25" y="1120737"/>
            <a:ext cx="8351135" cy="1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2492f9cabe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75" y="2860225"/>
            <a:ext cx="6806204" cy="16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2492f9cabe_0_3"/>
          <p:cNvSpPr txBox="1"/>
          <p:nvPr/>
        </p:nvSpPr>
        <p:spPr>
          <a:xfrm>
            <a:off x="4365725" y="4503100"/>
            <a:ext cx="461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I</a:t>
            </a:r>
            <a:r>
              <a:rPr lang="es-CO"/>
              <a:t>dentificación de redundancias en el código y en la eliminación de funcionalidades innecesarias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429476786_0_47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La Regla del Boy Scout</a:t>
            </a:r>
            <a:br>
              <a:rPr lang="es-CO"/>
            </a:br>
            <a:r>
              <a:rPr lang="es-CO" sz="1200"/>
              <a:t>Deja el código mejor de lo que lo encontraste</a:t>
            </a:r>
            <a:endParaRPr sz="1200"/>
          </a:p>
        </p:txBody>
      </p:sp>
      <p:sp>
        <p:nvSpPr>
          <p:cNvPr id="228" name="Google Shape;228;g22429476786_0_47"/>
          <p:cNvSpPr txBox="1"/>
          <p:nvPr/>
        </p:nvSpPr>
        <p:spPr>
          <a:xfrm>
            <a:off x="543650" y="1533525"/>
            <a:ext cx="749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100">
                <a:solidFill>
                  <a:schemeClr val="dk1"/>
                </a:solidFill>
              </a:rPr>
              <a:t>Descripción</a:t>
            </a:r>
            <a:r>
              <a:rPr lang="es-CO" sz="1100">
                <a:solidFill>
                  <a:schemeClr val="dk1"/>
                </a:solidFill>
              </a:rPr>
              <a:t>: La regla del Boy Scout sugiere que siempre que revises o toques el código, lo dejes en un estado mejor que en el que lo encontraste. Puede ser mejorar la legibilidad, eliminar redundancias o añadir comentarios claros.</a:t>
            </a:r>
            <a:endParaRPr/>
          </a:p>
        </p:txBody>
      </p:sp>
      <p:pic>
        <p:nvPicPr>
          <p:cNvPr id="229" name="Google Shape;229;g22429476786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0" y="2056725"/>
            <a:ext cx="4894771" cy="27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2429476786_0_47"/>
          <p:cNvSpPr txBox="1"/>
          <p:nvPr/>
        </p:nvSpPr>
        <p:spPr>
          <a:xfrm>
            <a:off x="5891900" y="34339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N</a:t>
            </a:r>
            <a:r>
              <a:rPr lang="es-CO"/>
              <a:t>o es necesario hacer grandes cambios, pero sí asegurarse de que el código siempre mejore.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489aa6272_1_9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  Ejercicios Prácticos</a:t>
            </a:r>
            <a:endParaRPr/>
          </a:p>
        </p:txBody>
      </p:sp>
      <p:sp>
        <p:nvSpPr>
          <p:cNvPr id="236" name="Google Shape;236;g22489aa6272_1_9"/>
          <p:cNvSpPr txBox="1"/>
          <p:nvPr/>
        </p:nvSpPr>
        <p:spPr>
          <a:xfrm>
            <a:off x="374200" y="820600"/>
            <a:ext cx="83208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 </a:t>
            </a:r>
            <a:r>
              <a:rPr b="1" lang="es-CO" sz="1100">
                <a:solidFill>
                  <a:schemeClr val="dk1"/>
                </a:solidFill>
              </a:rPr>
              <a:t>1</a:t>
            </a: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Aplicando KISS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</a:rPr>
              <a:t>Descripción del ejercicio: </a:t>
            </a:r>
            <a:r>
              <a:rPr lang="es-CO" sz="1100">
                <a:solidFill>
                  <a:schemeClr val="dk1"/>
                </a:solidFill>
              </a:rPr>
              <a:t>El siguiente código tiene una lógica compleja para determinar si un número es positivo, negativo o cero. Pide a los estudiantes que simplifiquen el código aplicando el principio KISS.</a:t>
            </a:r>
            <a:endParaRPr i="0" sz="11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22489aa6272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325" y="1894125"/>
            <a:ext cx="5686449" cy="3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" name="Google Shape;104;p3"/>
          <p:cNvSpPr txBox="1"/>
          <p:nvPr>
            <p:ph idx="5" type="title"/>
          </p:nvPr>
        </p:nvSpPr>
        <p:spPr>
          <a:xfrm>
            <a:off x="727531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01</a:t>
            </a:r>
            <a:endParaRPr/>
          </a:p>
        </p:txBody>
      </p:sp>
      <p:sp>
        <p:nvSpPr>
          <p:cNvPr id="105" name="Google Shape;105;p3"/>
          <p:cNvSpPr txBox="1"/>
          <p:nvPr>
            <p:ph idx="7" type="title"/>
          </p:nvPr>
        </p:nvSpPr>
        <p:spPr>
          <a:xfrm>
            <a:off x="727531" y="29925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04</a:t>
            </a:r>
            <a:endParaRPr/>
          </a:p>
        </p:txBody>
      </p:sp>
      <p:sp>
        <p:nvSpPr>
          <p:cNvPr id="106" name="Google Shape;106;p3"/>
          <p:cNvSpPr txBox="1"/>
          <p:nvPr>
            <p:ph idx="8" type="title"/>
          </p:nvPr>
        </p:nvSpPr>
        <p:spPr>
          <a:xfrm>
            <a:off x="3397050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02</a:t>
            </a:r>
            <a:endParaRPr/>
          </a:p>
        </p:txBody>
      </p:sp>
      <p:sp>
        <p:nvSpPr>
          <p:cNvPr id="107" name="Google Shape;107;p3"/>
          <p:cNvSpPr txBox="1"/>
          <p:nvPr>
            <p:ph idx="15" type="title"/>
          </p:nvPr>
        </p:nvSpPr>
        <p:spPr>
          <a:xfrm>
            <a:off x="6066569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03</a:t>
            </a:r>
            <a:endParaRPr/>
          </a:p>
        </p:txBody>
      </p:sp>
      <p:sp>
        <p:nvSpPr>
          <p:cNvPr id="108" name="Google Shape;108;p3"/>
          <p:cNvSpPr txBox="1"/>
          <p:nvPr>
            <p:ph idx="16" type="subTitle"/>
          </p:nvPr>
        </p:nvSpPr>
        <p:spPr>
          <a:xfrm>
            <a:off x="1192950" y="1385575"/>
            <a:ext cx="1899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O"/>
              <a:t>Principio de desarrollo de software</a:t>
            </a:r>
            <a:endParaRPr b="1"/>
          </a:p>
        </p:txBody>
      </p:sp>
      <p:sp>
        <p:nvSpPr>
          <p:cNvPr id="109" name="Google Shape;109;p3"/>
          <p:cNvSpPr txBox="1"/>
          <p:nvPr>
            <p:ph idx="17" type="subTitle"/>
          </p:nvPr>
        </p:nvSpPr>
        <p:spPr>
          <a:xfrm>
            <a:off x="1192950" y="2992550"/>
            <a:ext cx="23541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KISS, DRY, YAGNI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0" name="Google Shape;110;p3"/>
          <p:cNvSpPr txBox="1"/>
          <p:nvPr>
            <p:ph idx="19" type="subTitle"/>
          </p:nvPr>
        </p:nvSpPr>
        <p:spPr>
          <a:xfrm>
            <a:off x="3459000" y="1663775"/>
            <a:ext cx="2349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O"/>
              <a:t>¿Qué es SOLID?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1" name="Google Shape;111;p3"/>
          <p:cNvSpPr txBox="1"/>
          <p:nvPr>
            <p:ph idx="21" type="subTitle"/>
          </p:nvPr>
        </p:nvSpPr>
        <p:spPr>
          <a:xfrm>
            <a:off x="6066575" y="1568400"/>
            <a:ext cx="3242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Ejemplo práctico en vivo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25" y="85726"/>
            <a:ext cx="1300925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>
            <p:ph idx="7" type="title"/>
          </p:nvPr>
        </p:nvSpPr>
        <p:spPr>
          <a:xfrm>
            <a:off x="3660806" y="2895471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05</a:t>
            </a:r>
            <a:endParaRPr/>
          </a:p>
        </p:txBody>
      </p:sp>
      <p:sp>
        <p:nvSpPr>
          <p:cNvPr id="114" name="Google Shape;114;p3"/>
          <p:cNvSpPr txBox="1"/>
          <p:nvPr>
            <p:ph idx="17" type="subTitle"/>
          </p:nvPr>
        </p:nvSpPr>
        <p:spPr>
          <a:xfrm>
            <a:off x="4119150" y="3035575"/>
            <a:ext cx="23541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Componentes: MVC (Modelo-Vista-Controlador)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5" name="Google Shape;115;p3"/>
          <p:cNvSpPr txBox="1"/>
          <p:nvPr>
            <p:ph idx="7" type="title"/>
          </p:nvPr>
        </p:nvSpPr>
        <p:spPr>
          <a:xfrm>
            <a:off x="6506031" y="28514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06</a:t>
            </a:r>
            <a:endParaRPr/>
          </a:p>
        </p:txBody>
      </p:sp>
      <p:sp>
        <p:nvSpPr>
          <p:cNvPr id="116" name="Google Shape;116;p3"/>
          <p:cNvSpPr txBox="1"/>
          <p:nvPr>
            <p:ph idx="17" type="subTitle"/>
          </p:nvPr>
        </p:nvSpPr>
        <p:spPr>
          <a:xfrm>
            <a:off x="7081375" y="2895475"/>
            <a:ext cx="23541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Interacción entre Modelo, Vista y Controlador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492f9cabe_0_23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  Ejercicios Prácticos</a:t>
            </a:r>
            <a:endParaRPr/>
          </a:p>
        </p:txBody>
      </p:sp>
      <p:sp>
        <p:nvSpPr>
          <p:cNvPr id="243" name="Google Shape;243;g22492f9cabe_0_23"/>
          <p:cNvSpPr txBox="1"/>
          <p:nvPr/>
        </p:nvSpPr>
        <p:spPr>
          <a:xfrm>
            <a:off x="374200" y="820600"/>
            <a:ext cx="83208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 </a:t>
            </a:r>
            <a:r>
              <a:rPr b="1" lang="es-CO" sz="1100">
                <a:solidFill>
                  <a:schemeClr val="dk1"/>
                </a:solidFill>
              </a:rPr>
              <a:t>2</a:t>
            </a: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s-CO" sz="1100">
                <a:solidFill>
                  <a:schemeClr val="dk1"/>
                </a:solidFill>
              </a:rPr>
              <a:t>Aplicando DRY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</a:rPr>
              <a:t>Descripción del ejercicio: </a:t>
            </a:r>
            <a:r>
              <a:rPr lang="es-CO" sz="1100">
                <a:solidFill>
                  <a:schemeClr val="dk1"/>
                </a:solidFill>
              </a:rPr>
              <a:t>El siguiente código tiene lógica repetida para verificar la validez de las credenciales de usuario. Pide a los estudiantes que refactorizar el código eliminando la redundancia y aplicando el princ</a:t>
            </a:r>
            <a:r>
              <a:rPr b="1" lang="es-CO" sz="1100">
                <a:solidFill>
                  <a:schemeClr val="dk1"/>
                </a:solidFill>
              </a:rPr>
              <a:t>ipio DRY.</a:t>
            </a:r>
            <a:endParaRPr i="0" sz="11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22492f9cab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275" y="1894875"/>
            <a:ext cx="4899400" cy="29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492f9cabe_0_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  Ejercicios Prácticos</a:t>
            </a:r>
            <a:endParaRPr/>
          </a:p>
        </p:txBody>
      </p:sp>
      <p:sp>
        <p:nvSpPr>
          <p:cNvPr id="250" name="Google Shape;250;g22492f9cabe_0_30"/>
          <p:cNvSpPr txBox="1"/>
          <p:nvPr/>
        </p:nvSpPr>
        <p:spPr>
          <a:xfrm>
            <a:off x="374200" y="820600"/>
            <a:ext cx="83208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 </a:t>
            </a:r>
            <a:r>
              <a:rPr b="1" lang="es-CO" sz="1100">
                <a:solidFill>
                  <a:schemeClr val="dk1"/>
                </a:solidFill>
              </a:rPr>
              <a:t>3</a:t>
            </a: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s-CO" sz="1100">
                <a:solidFill>
                  <a:schemeClr val="dk1"/>
                </a:solidFill>
              </a:rPr>
              <a:t>Aplicando </a:t>
            </a:r>
            <a:r>
              <a:rPr b="1" lang="es-CO" sz="1100">
                <a:solidFill>
                  <a:schemeClr val="dk1"/>
                </a:solidFill>
              </a:rPr>
              <a:t>YAGNI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</a:rPr>
              <a:t>Descripción del ejercicio: </a:t>
            </a:r>
            <a:r>
              <a:rPr lang="es-CO" sz="1100">
                <a:solidFill>
                  <a:schemeClr val="dk1"/>
                </a:solidFill>
              </a:rPr>
              <a:t>El siguiente código contiene lógica innecesaria que no se usa actualmente en el sistema. Pide a los estudiantes que eliminen las partes no necesarias aplicando el principio YAGNI.</a:t>
            </a:r>
            <a:endParaRPr i="0" sz="11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22492f9cab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63" y="2046775"/>
            <a:ext cx="6178876" cy="1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>
            <p:ph type="title"/>
          </p:nvPr>
        </p:nvSpPr>
        <p:spPr>
          <a:xfrm>
            <a:off x="1883694" y="2143085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GRACIAS</a:t>
            </a:r>
            <a:r>
              <a:rPr lang="es-CO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p16"/>
          <p:cNvSpPr txBox="1"/>
          <p:nvPr/>
        </p:nvSpPr>
        <p:spPr>
          <a:xfrm>
            <a:off x="1883694" y="4015829"/>
            <a:ext cx="537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8" name="Google Shape;2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550" y="2531050"/>
            <a:ext cx="2612450" cy="2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311624" y="3760451"/>
            <a:ext cx="398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CO" sz="1700"/>
              <a:t>Principio de desarrollo de software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22" name="Google Shape;122;p4"/>
          <p:cNvSpPr txBox="1"/>
          <p:nvPr>
            <p:ph idx="2" type="title"/>
          </p:nvPr>
        </p:nvSpPr>
        <p:spPr>
          <a:xfrm>
            <a:off x="1045374" y="2681100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/>
              <a:t>01</a:t>
            </a:r>
            <a:endParaRPr/>
          </a:p>
        </p:txBody>
      </p:sp>
      <p:pic>
        <p:nvPicPr>
          <p:cNvPr id="123" name="Google Shape;123;p4" title="Bobawooyo Dog Confused 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952" y="1465348"/>
            <a:ext cx="2212800" cy="2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429476786_0_37"/>
          <p:cNvSpPr txBox="1"/>
          <p:nvPr>
            <p:ph type="title"/>
          </p:nvPr>
        </p:nvSpPr>
        <p:spPr>
          <a:xfrm>
            <a:off x="611200" y="-6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¿Qué es SOLID?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29" name="Google Shape;129;g22429476786_0_37"/>
          <p:cNvSpPr txBox="1"/>
          <p:nvPr>
            <p:ph idx="1" type="subTitle"/>
          </p:nvPr>
        </p:nvSpPr>
        <p:spPr>
          <a:xfrm>
            <a:off x="484425" y="489125"/>
            <a:ext cx="8048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SOLID:</a:t>
            </a:r>
            <a:r>
              <a:rPr lang="es-CO"/>
              <a:t> es un acrónimo que engloba cinco principios de diseño de software que buscan mejorar la calidad del código.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30" name="Google Shape;130;g22429476786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25" y="1342822"/>
            <a:ext cx="6002802" cy="27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2429476786_0_37"/>
          <p:cNvSpPr txBox="1"/>
          <p:nvPr/>
        </p:nvSpPr>
        <p:spPr>
          <a:xfrm>
            <a:off x="4894025" y="4380450"/>
            <a:ext cx="407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Estos principios son clave para crear software escalable, mantenible y flexible a cambios.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c26bd5d8b_0_8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SOLID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7" name="Google Shape;137;g2fc26bd5d8b_0_8"/>
          <p:cNvSpPr txBox="1"/>
          <p:nvPr>
            <p:ph idx="1" type="subTitle"/>
          </p:nvPr>
        </p:nvSpPr>
        <p:spPr>
          <a:xfrm>
            <a:off x="645675" y="678725"/>
            <a:ext cx="72054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Principios: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Single Responsibility Principle (SRP):</a:t>
            </a:r>
            <a:r>
              <a:rPr lang="es-CO"/>
              <a:t> Cada clase debe tener una sola responsabilidad o razón para cambiar.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Open/Closed Principle (OCP): </a:t>
            </a:r>
            <a:r>
              <a:rPr lang="es-CO"/>
              <a:t>Las entidades de software deben estar abiertas para extensión, pero cerradas para modificación.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Liskov Substitution Principle (LSP):</a:t>
            </a:r>
            <a:r>
              <a:rPr lang="es-CO"/>
              <a:t> Las clases derivadas deben poder sustituir a sus clases base sin alterar el comportamiento del programa.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Interface Segregation Principle (ISP):</a:t>
            </a:r>
            <a:r>
              <a:rPr lang="es-CO"/>
              <a:t> Los clientes no deben depender de interfaces que no usan.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Dependency Inversion Principle (DIP):</a:t>
            </a:r>
            <a:r>
              <a:rPr lang="es-CO"/>
              <a:t> Los módulos de alto nivel no deben depender de módulos de bajo nivel; ambos deben depender de abstracciones.</a:t>
            </a:r>
            <a:endParaRPr/>
          </a:p>
        </p:txBody>
      </p:sp>
      <p:sp>
        <p:nvSpPr>
          <p:cNvPr id="138" name="Google Shape;138;g2fc26bd5d8b_0_8"/>
          <p:cNvSpPr txBox="1"/>
          <p:nvPr/>
        </p:nvSpPr>
        <p:spPr>
          <a:xfrm>
            <a:off x="3140375" y="4459475"/>
            <a:ext cx="595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problemas comunes como el aumento de la complejidad del código, dificultades en el mantenimiento y la falta de modularidad.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d037a52ff_0_10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dk1"/>
                </a:solidFill>
              </a:rPr>
              <a:t>Desglose de los principios SOLID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4" name="Google Shape;144;g2fd037a52ff_0_10"/>
          <p:cNvSpPr txBox="1"/>
          <p:nvPr>
            <p:ph idx="1" type="subTitle"/>
          </p:nvPr>
        </p:nvSpPr>
        <p:spPr>
          <a:xfrm>
            <a:off x="741050" y="1750000"/>
            <a:ext cx="72054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Responsibility Principle (SRP)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Definición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Una clase debe tener una única responsabilidad.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Una clase </a:t>
            </a:r>
            <a:r>
              <a:rPr lang="es-CO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UserManager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maneja tanto la autenticación como la notificación rompe este principio.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Crear dos clases: </a:t>
            </a:r>
            <a:r>
              <a:rPr lang="es-CO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AuthenticationManager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O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NotificationManager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d037a52ff_0_17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dk1"/>
                </a:solidFill>
              </a:rPr>
              <a:t>Desglose de los principios SOLID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50" name="Google Shape;150;g2fd037a52ff_0_17"/>
          <p:cNvSpPr txBox="1"/>
          <p:nvPr>
            <p:ph idx="1" type="subTitle"/>
          </p:nvPr>
        </p:nvSpPr>
        <p:spPr>
          <a:xfrm>
            <a:off x="741050" y="1750000"/>
            <a:ext cx="72054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Open/Closed Principle (OCP)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Definición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Las clases deben estar abiertas para extensión, pero cerradas para modificación.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Añadir nuevos tipos de reportes sin modificar la clase principal usando interfaces.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d037a52ff_0_23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dk1"/>
                </a:solidFill>
              </a:rPr>
              <a:t>Desglose de los principios SOLID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56" name="Google Shape;156;g2fd037a52ff_0_23"/>
          <p:cNvSpPr txBox="1"/>
          <p:nvPr>
            <p:ph idx="1" type="subTitle"/>
          </p:nvPr>
        </p:nvSpPr>
        <p:spPr>
          <a:xfrm>
            <a:off x="814425" y="1052950"/>
            <a:ext cx="72054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Liskov Substitution Principle (LSP):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Definición: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Los objetos de una clase derivada 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debe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poder sustituir a los de una clase base sin alterar el comportamiento.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Ejemplo: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Usar clases que hereden correctamente de una clase base sin romper la funcionalidad.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d037a52ff_0_28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dk1"/>
                </a:solidFill>
              </a:rPr>
              <a:t>Desglose de los principios SOLID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2" name="Google Shape;162;g2fd037a52ff_0_28"/>
          <p:cNvSpPr txBox="1"/>
          <p:nvPr>
            <p:ph idx="1" type="subTitle"/>
          </p:nvPr>
        </p:nvSpPr>
        <p:spPr>
          <a:xfrm>
            <a:off x="814425" y="1052950"/>
            <a:ext cx="72054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 Segregation Principle (ISP):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Definición: L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clientes no deben estar obligados a depender de interfaces que no usan.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Ejemplo: 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lugar de una interfaz grande, crea múltiples interfaces específicas.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ffects of School Bullying on Teenagers Thesis Defense by Slidesgo">
  <a:themeElements>
    <a:clrScheme name="Nodo">
      <a:dk1>
        <a:srgbClr val="000000"/>
      </a:dk1>
      <a:lt1>
        <a:srgbClr val="FFFFFF"/>
      </a:lt1>
      <a:dk2>
        <a:srgbClr val="000023"/>
      </a:dk2>
      <a:lt2>
        <a:srgbClr val="000066"/>
      </a:lt2>
      <a:accent1>
        <a:srgbClr val="006FFF"/>
      </a:accent1>
      <a:accent2>
        <a:srgbClr val="00D9AC"/>
      </a:accent2>
      <a:accent3>
        <a:srgbClr val="F8D300"/>
      </a:accent3>
      <a:accent4>
        <a:srgbClr val="FF8F1B"/>
      </a:accent4>
      <a:accent5>
        <a:srgbClr val="7979FF"/>
      </a:accent5>
      <a:accent6>
        <a:srgbClr val="CFD0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0x0101002D3715C159A3E1429C79038F1E10A35A</vt:lpwstr>
  </property>
</Properties>
</file>